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4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312" r:id="rId20"/>
    <p:sldId id="313" r:id="rId21"/>
    <p:sldId id="314" r:id="rId22"/>
    <p:sldId id="277" r:id="rId23"/>
    <p:sldId id="278" r:id="rId24"/>
    <p:sldId id="303" r:id="rId25"/>
    <p:sldId id="279" r:id="rId26"/>
    <p:sldId id="296" r:id="rId27"/>
    <p:sldId id="297" r:id="rId28"/>
    <p:sldId id="298" r:id="rId29"/>
    <p:sldId id="299" r:id="rId30"/>
    <p:sldId id="300" r:id="rId31"/>
    <p:sldId id="302" r:id="rId32"/>
    <p:sldId id="301" r:id="rId33"/>
    <p:sldId id="304" r:id="rId34"/>
    <p:sldId id="280" r:id="rId35"/>
    <p:sldId id="305" r:id="rId36"/>
    <p:sldId id="282" r:id="rId37"/>
    <p:sldId id="283" r:id="rId38"/>
    <p:sldId id="284" r:id="rId39"/>
    <p:sldId id="285" r:id="rId40"/>
    <p:sldId id="286" r:id="rId41"/>
    <p:sldId id="310" r:id="rId42"/>
    <p:sldId id="311" r:id="rId43"/>
    <p:sldId id="288" r:id="rId44"/>
    <p:sldId id="289" r:id="rId45"/>
    <p:sldId id="281" r:id="rId46"/>
    <p:sldId id="306" r:id="rId47"/>
    <p:sldId id="290" r:id="rId48"/>
    <p:sldId id="307" r:id="rId49"/>
    <p:sldId id="291" r:id="rId50"/>
    <p:sldId id="308" r:id="rId51"/>
    <p:sldId id="264" r:id="rId52"/>
    <p:sldId id="295" r:id="rId5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312"/>
            <p14:sldId id="313"/>
            <p14:sldId id="314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99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F732A-2549-D84D-9419-1C469A76EE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15-11-2024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15-11-2024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15-11-2024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15-11-2024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ython-tb/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ython-tb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-ui.github.io/python_tb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ython-tb.nl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-tb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4333-14E4-A637-CD02-3EB8CD3F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96BC561-9399-6A7B-16F3-76422376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ECE69F-0E00-4164-062E-361DE4B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8A61A8-03B9-C0AB-F8DB-415AA292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C613C9-0E33-0B45-166C-B3C496FC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nl-NL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python-tb</a:t>
            </a:r>
            <a:r>
              <a:rPr lang="nl-NL" u="sng" dirty="0"/>
              <a:t>.nl</a:t>
            </a:r>
          </a:p>
          <a:p>
            <a:r>
              <a:rPr lang="nl-NL" dirty="0"/>
              <a:t>Week 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Hoeveel data mist er? In andere woorden, hoeveel </a:t>
            </a:r>
            <a:r>
              <a:rPr lang="nl-NL" dirty="0" err="1">
                <a:sym typeface="Wingdings" panose="05000000000000000000" pitchFamily="2" charset="2"/>
              </a:rPr>
              <a:t>cells</a:t>
            </a:r>
            <a:r>
              <a:rPr lang="nl-NL" dirty="0">
                <a:sym typeface="Wingdings" panose="05000000000000000000" pitchFamily="2" charset="2"/>
              </a:rPr>
              <a:t> zijn leeg?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Welke stad consumeert gemiddeld het meest?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0E5C709E-FACA-2F74-E588-87B104FD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12" name="Picture 2" descr="Microsoft Excel - Wikipedia">
            <a:extLst>
              <a:ext uri="{FF2B5EF4-FFF2-40B4-BE49-F238E27FC236}">
                <a16:creationId xmlns:a16="http://schemas.microsoft.com/office/drawing/2014/main" id="{6AE3DA93-11D8-7F73-87DF-E488C4B0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5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2BD0-3025-125E-DAD2-D02CBE465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131CC65-D178-BD0D-DD67-C8B16FC9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5412242-210A-B19A-A27F-C9C25690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DE4C47-E182-21DC-3FA0-E849E72B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68FBE7-DC42-67DF-0998-128D41C0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nl-NL" u="sng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python-tb</a:t>
            </a:r>
            <a:r>
              <a:rPr lang="nl-NL" u="sng"/>
              <a:t>.nl</a:t>
            </a:r>
          </a:p>
          <a:p>
            <a:r>
              <a:rPr lang="nl-NL"/>
              <a:t>Week </a:t>
            </a:r>
            <a:r>
              <a:rPr lang="nl-NL" dirty="0"/>
              <a:t>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Hoeveel data mist er? In andere woorden, hoeveel </a:t>
            </a:r>
            <a:r>
              <a:rPr lang="nl-NL" dirty="0" err="1">
                <a:sym typeface="Wingdings" panose="05000000000000000000" pitchFamily="2" charset="2"/>
              </a:rPr>
              <a:t>cells</a:t>
            </a:r>
            <a:r>
              <a:rPr lang="nl-NL" dirty="0">
                <a:sym typeface="Wingdings" panose="05000000000000000000" pitchFamily="2" charset="2"/>
              </a:rPr>
              <a:t> zijn leeg?</a:t>
            </a:r>
          </a:p>
          <a:p>
            <a:pPr lvl="2"/>
            <a:r>
              <a:rPr lang="nl-NL" dirty="0">
                <a:solidFill>
                  <a:srgbClr val="00B050"/>
                </a:solidFill>
                <a:sym typeface="Wingdings" panose="05000000000000000000" pitchFamily="2" charset="2"/>
              </a:rPr>
              <a:t>62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Welke stad consumeert gemiddeld het meest?</a:t>
            </a: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Oldenzaal</a:t>
            </a:r>
            <a:endParaRPr lang="nl-NL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9896CEEB-012F-AF68-64AD-57F561CA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9" name="Picture 2" descr="Microsoft Excel - Wikipedia">
            <a:extLst>
              <a:ext uri="{FF2B5EF4-FFF2-40B4-BE49-F238E27FC236}">
                <a16:creationId xmlns:a16="http://schemas.microsoft.com/office/drawing/2014/main" id="{F098CCD3-1FE5-BA60-3DA5-9953E5D7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3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16786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pPr lvl="1"/>
            <a:r>
              <a:rPr lang="en-GB" dirty="0"/>
              <a:t>Hoe </a:t>
            </a:r>
            <a:r>
              <a:rPr lang="en-GB" dirty="0" err="1"/>
              <a:t>ziet</a:t>
            </a:r>
            <a:r>
              <a:rPr lang="en-GB" dirty="0"/>
              <a:t> de </a:t>
            </a:r>
            <a:r>
              <a:rPr lang="en-GB" dirty="0" err="1"/>
              <a:t>toekomst</a:t>
            </a:r>
            <a:r>
              <a:rPr lang="en-GB" dirty="0"/>
              <a:t> er </a:t>
            </a:r>
            <a:r>
              <a:rPr lang="en-GB" dirty="0" err="1"/>
              <a:t>uit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Wat </a:t>
            </a:r>
            <a:r>
              <a:rPr lang="en-GB" dirty="0" err="1"/>
              <a:t>gaat</a:t>
            </a:r>
            <a:r>
              <a:rPr lang="en-GB" dirty="0"/>
              <a:t> er </a:t>
            </a:r>
            <a:r>
              <a:rPr lang="en-GB" dirty="0" err="1"/>
              <a:t>veranderen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pPr lvl="1"/>
            <a:r>
              <a:rPr lang="en-GB" dirty="0"/>
              <a:t>We </a:t>
            </a:r>
            <a:r>
              <a:rPr lang="en-GB" dirty="0" err="1"/>
              <a:t>moeten</a:t>
            </a:r>
            <a:r>
              <a:rPr lang="en-GB" dirty="0"/>
              <a:t> minder van x of y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Op basis van de trend </a:t>
            </a:r>
            <a:r>
              <a:rPr lang="en-GB" dirty="0" err="1"/>
              <a:t>moeten</a:t>
            </a:r>
            <a:r>
              <a:rPr lang="en-GB" dirty="0"/>
              <a:t> we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inzetten</a:t>
            </a:r>
            <a:r>
              <a:rPr lang="en-GB" dirty="0"/>
              <a:t> op x.</a:t>
            </a:r>
          </a:p>
          <a:p>
            <a:pPr lvl="1"/>
            <a:r>
              <a:rPr lang="en-GB" dirty="0"/>
              <a:t>Als de trend </a:t>
            </a:r>
            <a:r>
              <a:rPr lang="en-GB" dirty="0" err="1"/>
              <a:t>doorzet</a:t>
            </a:r>
            <a:r>
              <a:rPr lang="en-GB" dirty="0"/>
              <a:t> dan </a:t>
            </a:r>
            <a:r>
              <a:rPr lang="en-GB" dirty="0" err="1"/>
              <a:t>komt</a:t>
            </a:r>
            <a:r>
              <a:rPr lang="en-GB" dirty="0"/>
              <a:t> x of y in </a:t>
            </a:r>
            <a:r>
              <a:rPr lang="en-GB" dirty="0" err="1"/>
              <a:t>gevaar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06148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1980123" y="200501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/>
              <a:t>Python </a:t>
            </a:r>
            <a:r>
              <a:rPr lang="en-GB" dirty="0" err="1"/>
              <a:t>introductie</a:t>
            </a:r>
            <a:endParaRPr lang="en-GB" dirty="0"/>
          </a:p>
          <a:p>
            <a:r>
              <a:rPr lang="en-GB" dirty="0"/>
              <a:t>Python &amp; Data</a:t>
            </a:r>
          </a:p>
          <a:p>
            <a:r>
              <a:rPr lang="en-GB" dirty="0" err="1"/>
              <a:t>Visualiseren</a:t>
            </a:r>
            <a:r>
              <a:rPr lang="en-GB" dirty="0"/>
              <a:t> met Python</a:t>
            </a:r>
          </a:p>
          <a:p>
            <a:endParaRPr lang="en-GB" dirty="0"/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4566559" y="4555061"/>
            <a:ext cx="7742799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Python (programming language) - Wikipedia">
            <a:extLst>
              <a:ext uri="{FF2B5EF4-FFF2-40B4-BE49-F238E27FC236}">
                <a16:creationId xmlns:a16="http://schemas.microsoft.com/office/drawing/2014/main" id="{BA30EE56-E01D-ED7A-691C-3F6F1EB5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30" y="256910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5AD374-3230-D519-09D7-00D53F9E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97" y="4571406"/>
            <a:ext cx="935885" cy="935885"/>
          </a:xfrm>
          <a:prstGeom prst="rect">
            <a:avLst/>
          </a:prstGeom>
        </p:spPr>
      </p:pic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1CCC7B93-108A-BA4E-D158-4A0A15C2C01E}"/>
              </a:ext>
            </a:extLst>
          </p:cNvPr>
          <p:cNvSpPr txBox="1">
            <a:spLocks/>
          </p:cNvSpPr>
          <p:nvPr/>
        </p:nvSpPr>
        <p:spPr>
          <a:xfrm>
            <a:off x="2640413" y="4539054"/>
            <a:ext cx="781359" cy="1002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Alle </a:t>
            </a:r>
            <a:r>
              <a:rPr lang="en-GB" dirty="0" err="1">
                <a:sym typeface="Wingdings" panose="05000000000000000000" pitchFamily="2" charset="2"/>
              </a:rPr>
              <a:t>verdere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informatie</a:t>
            </a:r>
            <a:r>
              <a:rPr lang="en-GB" dirty="0">
                <a:sym typeface="Wingdings" panose="05000000000000000000" pitchFamily="2" charset="2"/>
              </a:rPr>
              <a:t> is </a:t>
            </a:r>
            <a:r>
              <a:rPr lang="en-GB" dirty="0" err="1">
                <a:sym typeface="Wingdings" panose="05000000000000000000" pitchFamily="2" charset="2"/>
              </a:rPr>
              <a:t>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vinden</a:t>
            </a:r>
            <a:r>
              <a:rPr lang="en-GB" dirty="0">
                <a:sym typeface="Wingdings" panose="05000000000000000000" pitchFamily="2" charset="2"/>
              </a:rPr>
              <a:t> op: 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remi-ui.github.io/</a:t>
            </a:r>
            <a:r>
              <a:rPr lang="en-GB" dirty="0" err="1"/>
              <a:t>python_tb</a:t>
            </a:r>
            <a:r>
              <a:rPr lang="en-GB" dirty="0"/>
              <a:t> of python-tb.nl</a:t>
            </a:r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hlinkClick r:id="rId3"/>
              </a:rPr>
              <a:t>remi-ui.github.io/</a:t>
            </a:r>
            <a:r>
              <a:rPr lang="en-GB" b="1" dirty="0" err="1">
                <a:hlinkClick r:id="rId3"/>
              </a:rPr>
              <a:t>python_tb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dirty="0"/>
              <a:t>of de simple link: </a:t>
            </a:r>
            <a:r>
              <a:rPr lang="en-GB" b="1" dirty="0">
                <a:hlinkClick r:id="rId4"/>
              </a:rPr>
              <a:t>https://python-tb.nl</a:t>
            </a:r>
            <a:r>
              <a:rPr lang="en-GB" dirty="0"/>
              <a:t> </a:t>
            </a:r>
            <a:endParaRPr lang="en-GB" b="1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b="1" dirty="0"/>
              <a:t>.</a:t>
            </a:r>
            <a:r>
              <a:rPr lang="en-GB" b="1" dirty="0" err="1"/>
              <a:t>ipynb</a:t>
            </a:r>
            <a:r>
              <a:rPr lang="en-GB" b="1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61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90" y="2986966"/>
            <a:ext cx="935885" cy="9358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475876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943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6810658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057AE-8AE1-9ACD-D76A-837E0120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01E5838-FC1A-D568-E666-93C08F0C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15-11-2024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2F1EA1-8DEF-5973-69F1-83070312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89DC51-5AD9-9CF3-98EB-3FB34797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864CE53-CBA8-FC22-D8BF-F718179C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- </a:t>
            </a:r>
            <a:r>
              <a:rPr lang="en-GB" sz="3200" dirty="0" err="1"/>
              <a:t>Oefening</a:t>
            </a:r>
            <a:endParaRPr lang="en-GB" sz="3200" dirty="0"/>
          </a:p>
        </p:txBody>
      </p:sp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0749F3CB-E627-ED51-2AC2-18C0FF08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3" y="559962"/>
            <a:ext cx="1006293" cy="9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97B9F4-11A5-0C74-CE4D-570845C2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nl-NL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python-tb</a:t>
            </a:r>
            <a:r>
              <a:rPr lang="nl-NL" u="sng" dirty="0"/>
              <a:t>.nl</a:t>
            </a:r>
          </a:p>
          <a:p>
            <a:r>
              <a:rPr lang="nl-NL" dirty="0"/>
              <a:t>Week 1</a:t>
            </a:r>
          </a:p>
          <a:p>
            <a:r>
              <a:rPr lang="nl-NL" dirty="0"/>
              <a:t>Benodigdheden </a:t>
            </a:r>
            <a:r>
              <a:rPr lang="nl-NL" dirty="0">
                <a:sym typeface="Wingdings" panose="05000000000000000000" pitchFamily="2" charset="2"/>
              </a:rPr>
              <a:t> Het </a:t>
            </a:r>
            <a:r>
              <a:rPr lang="nl-NL" dirty="0" err="1">
                <a:sym typeface="Wingdings" panose="05000000000000000000" pitchFamily="2" charset="2"/>
              </a:rPr>
              <a:t>excel</a:t>
            </a:r>
            <a:r>
              <a:rPr lang="nl-NL" dirty="0">
                <a:sym typeface="Wingdings" panose="05000000000000000000" pitchFamily="2" charset="2"/>
              </a:rPr>
              <a:t> bestand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8804321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1690</TotalTime>
  <Words>777</Words>
  <Application>Microsoft Office PowerPoint</Application>
  <PresentationFormat>Widescreen</PresentationFormat>
  <Paragraphs>268</Paragraphs>
  <Slides>42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Arial (headings)</vt:lpstr>
      <vt:lpstr>Calibri</vt:lpstr>
      <vt:lpstr>Courier New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- Oefening</vt:lpstr>
      <vt:lpstr>Wat gaan we doen - Oefening</vt:lpstr>
      <vt:lpstr>Wat gaan we doen - Oefening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25</cp:revision>
  <dcterms:created xsi:type="dcterms:W3CDTF">2023-03-27T13:30:30Z</dcterms:created>
  <dcterms:modified xsi:type="dcterms:W3CDTF">2024-11-15T13:46:30Z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